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57" r:id="rId4"/>
    <p:sldId id="269" r:id="rId5"/>
    <p:sldId id="271" r:id="rId6"/>
    <p:sldId id="272" r:id="rId7"/>
    <p:sldId id="273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74" r:id="rId17"/>
    <p:sldId id="275" r:id="rId18"/>
    <p:sldId id="276" r:id="rId19"/>
    <p:sldId id="277" r:id="rId20"/>
    <p:sldId id="278" r:id="rId21"/>
    <p:sldId id="279" r:id="rId22"/>
    <p:sldId id="258" r:id="rId23"/>
    <p:sldId id="259" r:id="rId24"/>
    <p:sldId id="26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35" d="100"/>
          <a:sy n="135" d="100"/>
        </p:scale>
        <p:origin x="192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12/16/18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12/16/18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3089035" y="541991"/>
            <a:ext cx="5686975" cy="1236628"/>
          </a:xfrm>
        </p:spPr>
        <p:txBody>
          <a:bodyPr/>
          <a:lstStyle/>
          <a:p>
            <a:r>
              <a:rPr lang="en-US" altLang="zh-TW" sz="5400" b="1" dirty="0"/>
              <a:t>TSP Art</a:t>
            </a:r>
            <a:endParaRPr lang="zh-TW" altLang="en-US" sz="5400" b="1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2142273" y="4184879"/>
            <a:ext cx="6831673" cy="1086237"/>
          </a:xfrm>
        </p:spPr>
        <p:txBody>
          <a:bodyPr>
            <a:normAutofit fontScale="92500" lnSpcReduction="10000"/>
          </a:bodyPr>
          <a:lstStyle/>
          <a:p>
            <a:pPr algn="r"/>
            <a:r>
              <a:rPr lang="en-US" altLang="zh-TW" dirty="0" err="1"/>
              <a:t>Adhish</a:t>
            </a:r>
            <a:r>
              <a:rPr lang="en-US" altLang="zh-TW" dirty="0"/>
              <a:t> </a:t>
            </a:r>
            <a:r>
              <a:rPr lang="en-US" altLang="zh-TW" dirty="0" err="1"/>
              <a:t>Shrivastava</a:t>
            </a:r>
            <a:r>
              <a:rPr lang="en-US" altLang="zh-TW" dirty="0"/>
              <a:t> (as3003), Rutgers University</a:t>
            </a:r>
          </a:p>
          <a:p>
            <a:pPr algn="r"/>
            <a:r>
              <a:rPr lang="en-US" altLang="zh-TW" dirty="0" err="1"/>
              <a:t>Yash</a:t>
            </a:r>
            <a:r>
              <a:rPr lang="en-US" altLang="zh-TW" dirty="0"/>
              <a:t> </a:t>
            </a:r>
            <a:r>
              <a:rPr lang="en-US" altLang="zh-TW" dirty="0" err="1"/>
              <a:t>Nisar</a:t>
            </a:r>
            <a:r>
              <a:rPr lang="en-US" altLang="zh-TW" dirty="0"/>
              <a:t> (ymn6), Rutgers University</a:t>
            </a:r>
          </a:p>
          <a:p>
            <a:pPr algn="r"/>
            <a:r>
              <a:rPr lang="en-US" altLang="zh-TW" dirty="0"/>
              <a:t>Yi-Hsiang Lo (yl1256), Rutgers University</a:t>
            </a:r>
            <a:endParaRPr lang="zh-TW" altLang="en-US" dirty="0"/>
          </a:p>
        </p:txBody>
      </p:sp>
      <p:pic>
        <p:nvPicPr>
          <p:cNvPr id="1026" name="Picture 2" descr="Image result for tsp art">
            <a:extLst>
              <a:ext uri="{FF2B5EF4-FFF2-40B4-BE49-F238E27FC236}">
                <a16:creationId xmlns:a16="http://schemas.microsoft.com/office/drawing/2014/main" id="{FF271DCF-982C-8F45-836C-8CBA48B2B5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0309" y="1825133"/>
            <a:ext cx="3513169" cy="2267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6880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65868" y="355862"/>
            <a:ext cx="9601200" cy="1485900"/>
          </a:xfrm>
        </p:spPr>
        <p:txBody>
          <a:bodyPr/>
          <a:lstStyle/>
          <a:p>
            <a:pPr algn="ctr"/>
            <a:r>
              <a:rPr lang="en-US" altLang="zh-TW" b="1" dirty="0"/>
              <a:t>Implementation (contd…)</a:t>
            </a:r>
            <a:endParaRPr lang="zh-TW" altLang="en-US" b="1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037" y="1472408"/>
            <a:ext cx="6705319" cy="5283992"/>
          </a:xfrm>
          <a:prstGeom prst="rect">
            <a:avLst/>
          </a:prstGeom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750101"/>
            <a:ext cx="4089400" cy="213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 pitchFamily="34" charset="0"/>
              </a:rPr>
              <a:t>Screen 3: The input image is displayed for the user’s reference</a:t>
            </a:r>
            <a:endParaRPr lang="zh-TW" altLang="en-US" sz="28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441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036" y="1472408"/>
            <a:ext cx="6705319" cy="528399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421850"/>
            <a:ext cx="9601200" cy="1485900"/>
          </a:xfrm>
        </p:spPr>
        <p:txBody>
          <a:bodyPr/>
          <a:lstStyle/>
          <a:p>
            <a:pPr algn="ctr"/>
            <a:r>
              <a:rPr lang="en-US" altLang="zh-TW" b="1" dirty="0"/>
              <a:t>Implementation (contd…)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750101"/>
            <a:ext cx="4089400" cy="213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 pitchFamily="34" charset="0"/>
              </a:rPr>
              <a:t>Screen 4: Preprocessing the image to convert to Grayscale</a:t>
            </a:r>
            <a:endParaRPr lang="zh-TW" altLang="en-US" sz="28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335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035" y="1472408"/>
            <a:ext cx="6705319" cy="528399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421849"/>
            <a:ext cx="9601200" cy="1485900"/>
          </a:xfrm>
        </p:spPr>
        <p:txBody>
          <a:bodyPr/>
          <a:lstStyle/>
          <a:p>
            <a:pPr algn="ctr"/>
            <a:r>
              <a:rPr lang="en-US" altLang="zh-TW" b="1" dirty="0"/>
              <a:t>Implementation (contd…)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750101"/>
            <a:ext cx="4089400" cy="213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 pitchFamily="34" charset="0"/>
              </a:rPr>
              <a:t>Screen 5: Preprocessing the image to adjust the contrast</a:t>
            </a:r>
            <a:endParaRPr lang="zh-TW" altLang="en-US" sz="28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703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034" y="1472408"/>
            <a:ext cx="6705319" cy="528399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b="1" dirty="0"/>
              <a:t>Implementation (contd…)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750101"/>
            <a:ext cx="4089400" cy="213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 pitchFamily="34" charset="0"/>
              </a:rPr>
              <a:t>Screen 6: Preprocessing to binarize the image</a:t>
            </a:r>
            <a:endParaRPr lang="zh-TW" altLang="en-US" sz="28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7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033" y="1472408"/>
            <a:ext cx="6705319" cy="528399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374716"/>
            <a:ext cx="9601200" cy="1485900"/>
          </a:xfrm>
        </p:spPr>
        <p:txBody>
          <a:bodyPr/>
          <a:lstStyle/>
          <a:p>
            <a:pPr algn="ctr"/>
            <a:r>
              <a:rPr lang="en-US" altLang="zh-TW" b="1" dirty="0"/>
              <a:t>Implementation (contd…)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750101"/>
            <a:ext cx="4089400" cy="213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 pitchFamily="34" charset="0"/>
              </a:rPr>
              <a:t>Screen 7: Random selection of subset of pixels to build cities in the TSP problem</a:t>
            </a:r>
            <a:endParaRPr lang="zh-TW" altLang="en-US" sz="28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82889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032" y="1472408"/>
            <a:ext cx="6705319" cy="5283992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346435"/>
            <a:ext cx="9601200" cy="1485900"/>
          </a:xfrm>
        </p:spPr>
        <p:txBody>
          <a:bodyPr/>
          <a:lstStyle/>
          <a:p>
            <a:pPr algn="ctr"/>
            <a:r>
              <a:rPr lang="en-US" altLang="zh-TW" b="1" dirty="0"/>
              <a:t>Implementation (contd…)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750101"/>
            <a:ext cx="3985432" cy="213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 pitchFamily="34" charset="0"/>
              </a:rPr>
              <a:t>Screen 8: A step by step visualization of the TSP Art</a:t>
            </a:r>
            <a:endParaRPr lang="zh-TW" altLang="en-US" sz="28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140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0D4BD-B3A4-0640-95C0-4F5B43436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74716"/>
            <a:ext cx="9601200" cy="728221"/>
          </a:xfrm>
        </p:spPr>
        <p:txBody>
          <a:bodyPr/>
          <a:lstStyle/>
          <a:p>
            <a:pPr algn="ctr"/>
            <a:r>
              <a:rPr lang="en-US" b="1" dirty="0"/>
              <a:t>Project Stumbling 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261D4-B647-5545-8ED0-235DEAFCE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96825"/>
            <a:ext cx="9601200" cy="417057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869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FC419-63BA-6D4D-B693-492C59B69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46435"/>
            <a:ext cx="9601200" cy="1095866"/>
          </a:xfrm>
        </p:spPr>
        <p:txBody>
          <a:bodyPr/>
          <a:lstStyle/>
          <a:p>
            <a:pPr algn="ctr"/>
            <a:r>
              <a:rPr lang="en-US" b="1" dirty="0"/>
              <a:t>Data collection, Flow diagram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0D209-7F21-9949-BA1C-245F9A2BB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178351"/>
            <a:ext cx="9601200" cy="4689049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5660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47210-844B-934E-8348-56CF4088F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31276"/>
            <a:ext cx="9601200" cy="737647"/>
          </a:xfrm>
        </p:spPr>
        <p:txBody>
          <a:bodyPr/>
          <a:lstStyle/>
          <a:p>
            <a:pPr algn="ctr"/>
            <a:r>
              <a:rPr lang="en-US" b="1" dirty="0"/>
              <a:t>Sample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13068-18D1-8E4F-8994-921DC51721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98862"/>
            <a:ext cx="9601200" cy="436853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092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33790-DB2D-BB44-901C-BA8A10644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21850"/>
            <a:ext cx="9601200" cy="1485900"/>
          </a:xfrm>
        </p:spPr>
        <p:txBody>
          <a:bodyPr/>
          <a:lstStyle/>
          <a:p>
            <a:pPr algn="ctr"/>
            <a:r>
              <a:rPr lang="en-US" b="1" dirty="0"/>
              <a:t>Future Extensions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8F41E-1117-3341-AEFC-FB283AE1B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62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15C9F-54DB-EE4E-920F-EFCBAE6C4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7074"/>
          </a:xfrm>
        </p:spPr>
        <p:txBody>
          <a:bodyPr/>
          <a:lstStyle/>
          <a:p>
            <a:pPr algn="ctr"/>
            <a:r>
              <a:rPr lang="en-US" b="1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621DA-155E-1A4D-B866-6E0806055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32874"/>
            <a:ext cx="9601200" cy="4434526"/>
          </a:xfrm>
        </p:spPr>
        <p:txBody>
          <a:bodyPr>
            <a:normAutofit fontScale="92500" lnSpcReduction="10000"/>
          </a:bodyPr>
          <a:lstStyle/>
          <a:p>
            <a:pPr marL="0" indent="0" fontAlgn="base">
              <a:buNone/>
            </a:pPr>
            <a:r>
              <a:rPr lang="en-US" dirty="0"/>
              <a:t>1. Description</a:t>
            </a:r>
          </a:p>
          <a:p>
            <a:pPr marL="530352" lvl="1" indent="0" fontAlgn="base">
              <a:buNone/>
            </a:pPr>
            <a:r>
              <a:rPr lang="en-US" i="0" dirty="0"/>
              <a:t>a. Travelling Salesman Problem</a:t>
            </a:r>
          </a:p>
          <a:p>
            <a:pPr marL="530352" lvl="1" indent="0" fontAlgn="base">
              <a:buNone/>
            </a:pPr>
            <a:r>
              <a:rPr lang="en-US" i="0" dirty="0"/>
              <a:t>b. Algorithm</a:t>
            </a:r>
          </a:p>
          <a:p>
            <a:pPr marL="530352" lvl="1" indent="0" fontAlgn="base">
              <a:buNone/>
            </a:pPr>
            <a:r>
              <a:rPr lang="en-US" i="0" dirty="0"/>
              <a:t>c. Example</a:t>
            </a:r>
          </a:p>
          <a:p>
            <a:pPr marL="530352" lvl="1" indent="0" fontAlgn="base">
              <a:buNone/>
            </a:pPr>
            <a:r>
              <a:rPr lang="en-US" i="0" dirty="0"/>
              <a:t>d. Analysis of The Nearest Neighbor Algorithm</a:t>
            </a:r>
          </a:p>
          <a:p>
            <a:pPr marL="530352" lvl="1" indent="0" fontAlgn="base">
              <a:buNone/>
            </a:pPr>
            <a:r>
              <a:rPr lang="en-US" i="0" dirty="0"/>
              <a:t>e. Implementation </a:t>
            </a:r>
          </a:p>
          <a:p>
            <a:pPr marL="0" indent="0" fontAlgn="base">
              <a:buNone/>
            </a:pPr>
            <a:r>
              <a:rPr lang="en-US" dirty="0"/>
              <a:t>2. Project Stumbling Blocks</a:t>
            </a:r>
          </a:p>
          <a:p>
            <a:pPr marL="0" indent="0" fontAlgn="base">
              <a:buNone/>
            </a:pPr>
            <a:r>
              <a:rPr lang="en-US" dirty="0"/>
              <a:t>3. Data collection, Flow Diagram, Integrity Constraints</a:t>
            </a:r>
          </a:p>
          <a:p>
            <a:pPr marL="0" indent="0" fontAlgn="base">
              <a:buNone/>
            </a:pPr>
            <a:r>
              <a:rPr lang="en-US" dirty="0"/>
              <a:t>4. Sample Findings</a:t>
            </a:r>
          </a:p>
          <a:p>
            <a:pPr marL="0" indent="0" fontAlgn="base">
              <a:buNone/>
            </a:pPr>
            <a:r>
              <a:rPr lang="en-US" dirty="0"/>
              <a:t>5. Future Extensions</a:t>
            </a:r>
          </a:p>
          <a:p>
            <a:pPr marL="0" indent="0" fontAlgn="base">
              <a:buNone/>
            </a:pPr>
            <a:r>
              <a:rPr lang="en-US" dirty="0"/>
              <a:t>6. Acknowledgements</a:t>
            </a:r>
          </a:p>
          <a:p>
            <a:pPr marL="0" indent="0" fontAlgn="base">
              <a:buNone/>
            </a:pPr>
            <a:r>
              <a:rPr lang="en-US" dirty="0"/>
              <a:t>7. References and Resources used(libraries, languages, web resources)</a:t>
            </a:r>
          </a:p>
        </p:txBody>
      </p:sp>
    </p:spTree>
    <p:extLst>
      <p:ext uri="{BB962C8B-B14F-4D97-AF65-F5344CB8AC3E}">
        <p14:creationId xmlns:p14="http://schemas.microsoft.com/office/powerpoint/2010/main" val="29963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F7C54-D05C-464B-BA50-FE8D09AF1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535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b="1" dirty="0"/>
              <a:t>Acknowledgements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BBAD2-4CF2-7946-90FC-F39B461CA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74276"/>
            <a:ext cx="9601200" cy="4293124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824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48E32-E720-0D47-A6E2-29950D6B6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22489"/>
          </a:xfrm>
        </p:spPr>
        <p:txBody>
          <a:bodyPr/>
          <a:lstStyle/>
          <a:p>
            <a:pPr algn="ctr"/>
            <a:r>
              <a:rPr lang="en-US" b="1" dirty="0"/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04170-C562-9046-B798-EAA3AC576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508289"/>
            <a:ext cx="9601200" cy="435911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4222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b="1" dirty="0"/>
              <a:t>TSP Art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892300"/>
            <a:ext cx="10382250" cy="14541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zh-TW" sz="2800" dirty="0">
                <a:latin typeface="Calibri" panose="020F0502020204030204" pitchFamily="34" charset="0"/>
                <a:cs typeface="Calibri" panose="020F0502020204030204" pitchFamily="34" charset="0"/>
              </a:rPr>
              <a:t>TSP Art is a type of black-and-white line arts. Take an image as input. By visualizing the TSP path and controlling the line density. We can depict a TSP art image: </a:t>
            </a:r>
            <a:endParaRPr lang="zh-TW" alt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299" y="3714751"/>
            <a:ext cx="11153775" cy="247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895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b="1" dirty="0"/>
              <a:t>System Flow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750101"/>
            <a:ext cx="10382250" cy="891499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zh-TW" alt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" name="群組 5"/>
          <p:cNvGrpSpPr/>
          <p:nvPr/>
        </p:nvGrpSpPr>
        <p:grpSpPr>
          <a:xfrm>
            <a:off x="855186" y="1750101"/>
            <a:ext cx="11218228" cy="3924300"/>
            <a:chOff x="1270000" y="2755900"/>
            <a:chExt cx="10274300" cy="3594100"/>
          </a:xfrm>
        </p:grpSpPr>
        <p:sp>
          <p:nvSpPr>
            <p:cNvPr id="5" name="矩形 4"/>
            <p:cNvSpPr/>
            <p:nvPr/>
          </p:nvSpPr>
          <p:spPr>
            <a:xfrm>
              <a:off x="1270000" y="2755900"/>
              <a:ext cx="10274300" cy="3594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1600" y="2874052"/>
              <a:ext cx="10076324" cy="3382126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5568950" y="4648200"/>
              <a:ext cx="1625600" cy="584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41449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38908" y="2737625"/>
            <a:ext cx="5135135" cy="2681868"/>
          </a:xfrm>
        </p:spPr>
        <p:txBody>
          <a:bodyPr>
            <a:normAutofit/>
          </a:bodyPr>
          <a:lstStyle/>
          <a:p>
            <a:r>
              <a:rPr lang="en-US" altLang="zh-TW" sz="5400" b="1" dirty="0"/>
              <a:t>Thank You!</a:t>
            </a:r>
            <a:endParaRPr lang="zh-TW" altLang="en-US" sz="5400" b="1" dirty="0"/>
          </a:p>
        </p:txBody>
      </p:sp>
    </p:spTree>
    <p:extLst>
      <p:ext uri="{BB962C8B-B14F-4D97-AF65-F5344CB8AC3E}">
        <p14:creationId xmlns:p14="http://schemas.microsoft.com/office/powerpoint/2010/main" val="14708116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 b="1" dirty="0">
                <a:solidFill>
                  <a:srgbClr val="FF0000"/>
                </a:solidFill>
              </a:rPr>
              <a:t>T</a:t>
            </a:r>
            <a:r>
              <a:rPr lang="en-US" altLang="zh-TW" b="1" dirty="0"/>
              <a:t>raveling </a:t>
            </a:r>
            <a:r>
              <a:rPr lang="en-US" altLang="zh-TW" b="1" dirty="0">
                <a:solidFill>
                  <a:srgbClr val="FF0000"/>
                </a:solidFill>
              </a:rPr>
              <a:t>S</a:t>
            </a:r>
            <a:r>
              <a:rPr lang="en-US" altLang="zh-TW" b="1" dirty="0"/>
              <a:t>alesman </a:t>
            </a:r>
            <a:r>
              <a:rPr lang="en-US" altLang="zh-TW" b="1" dirty="0">
                <a:solidFill>
                  <a:srgbClr val="FF0000"/>
                </a:solidFill>
              </a:rPr>
              <a:t>P</a:t>
            </a:r>
            <a:r>
              <a:rPr lang="en-US" altLang="zh-TW" b="1" dirty="0"/>
              <a:t>roblem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2000250"/>
            <a:ext cx="10382250" cy="3581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The travelling salesman problem (TSP) asks the following question: </a:t>
            </a:r>
          </a:p>
          <a:p>
            <a:pPr marL="0" indent="0">
              <a:buNone/>
            </a:pPr>
            <a:r>
              <a:rPr lang="en-US" altLang="zh-TW" sz="24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“Given a list of cities and the distances between each pair of cities, what is the shortest possible route that visits each city and returns to the origin city?” - Wikipedia</a:t>
            </a:r>
          </a:p>
          <a:p>
            <a:pPr marL="0" indent="0">
              <a:buNone/>
            </a:pPr>
            <a:r>
              <a:rPr lang="en-US" altLang="zh-TW" sz="2400" dirty="0">
                <a:latin typeface="Calibri" panose="020F0502020204030204" pitchFamily="34" charset="0"/>
                <a:cs typeface="Calibri" panose="020F0502020204030204" pitchFamily="34" charset="0"/>
              </a:rPr>
              <a:t>It is an NP-hard problem in combinatorial optimization, important in operations research and theoretical computer science.</a:t>
            </a:r>
            <a:endParaRPr lang="zh-TW" alt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ãtraveling salesman problemãçåçæå°çµæ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812" y="4295775"/>
            <a:ext cx="4762500" cy="2381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86458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3953F-9E1F-0C43-A563-75E4D05833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68983"/>
            <a:ext cx="9601200" cy="1485900"/>
          </a:xfrm>
        </p:spPr>
        <p:txBody>
          <a:bodyPr/>
          <a:lstStyle/>
          <a:p>
            <a:pPr algn="ctr"/>
            <a:r>
              <a:rPr lang="en-US" b="1" dirty="0"/>
              <a:t>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E3BE1-2C50-B64A-A74D-FBC7DC2CEF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683834"/>
            <a:ext cx="9601200" cy="446048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Below is the application of nearest </a:t>
            </a:r>
            <a:r>
              <a:rPr lang="en-US" b="1" dirty="0" err="1"/>
              <a:t>neighbour</a:t>
            </a:r>
            <a:r>
              <a:rPr lang="en-US" b="1" dirty="0"/>
              <a:t> algorithm to the travelling salesman problem . These are the steps of the algorithm: </a:t>
            </a:r>
          </a:p>
          <a:p>
            <a:pPr marL="0" indent="0">
              <a:buNone/>
            </a:pPr>
            <a:r>
              <a:rPr lang="en-US" dirty="0"/>
              <a:t>	1. start on an arbitrary vertex as current vertex.</a:t>
            </a:r>
          </a:p>
          <a:p>
            <a:pPr marL="0" indent="0">
              <a:buNone/>
            </a:pPr>
            <a:r>
              <a:rPr lang="en-US" dirty="0"/>
              <a:t>	2. find out the shortest edge connecting current vertex and an unvisited vertex V.</a:t>
            </a:r>
          </a:p>
          <a:p>
            <a:pPr marL="0" indent="0">
              <a:buNone/>
            </a:pPr>
            <a:r>
              <a:rPr lang="en-US" dirty="0"/>
              <a:t>	3. set current vertex to V.</a:t>
            </a:r>
          </a:p>
          <a:p>
            <a:pPr marL="0" indent="0">
              <a:buNone/>
            </a:pPr>
            <a:r>
              <a:rPr lang="en-US" dirty="0"/>
              <a:t>	4. mark V as visited.</a:t>
            </a:r>
          </a:p>
          <a:p>
            <a:pPr marL="0" indent="0">
              <a:buNone/>
            </a:pPr>
            <a:r>
              <a:rPr lang="en-US" dirty="0"/>
              <a:t>	5. if all the vertices in domain are visited, then terminate.</a:t>
            </a:r>
          </a:p>
          <a:p>
            <a:pPr marL="0" indent="0">
              <a:buNone/>
            </a:pPr>
            <a:r>
              <a:rPr lang="en-US" dirty="0"/>
              <a:t>	6. Go to step 2.</a:t>
            </a:r>
          </a:p>
          <a:p>
            <a:pPr marL="0" indent="0">
              <a:buNone/>
            </a:pPr>
            <a:r>
              <a:rPr lang="en-US" dirty="0"/>
              <a:t>	7. The sequence of the visited vertices is the output of the algorithm.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9601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0E570-CB48-E144-889D-65B086E20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1027" y="233313"/>
            <a:ext cx="9601200" cy="66223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Example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220EFE9-E2B0-BC47-87D7-BA32FC169774}"/>
              </a:ext>
            </a:extLst>
          </p:cNvPr>
          <p:cNvSpPr txBox="1">
            <a:spLocks/>
          </p:cNvSpPr>
          <p:nvPr/>
        </p:nvSpPr>
        <p:spPr>
          <a:xfrm>
            <a:off x="1381027" y="895546"/>
            <a:ext cx="9601200" cy="89554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100" dirty="0"/>
              <a:t>This is the step-wise approximate solution by nearest neighbor method. This case has 5 nodes. We start with the node A and perform the nearest neighbor algorithm.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AEA73A-F13E-934D-A291-2E643308F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211" y="1627624"/>
            <a:ext cx="6907409" cy="515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362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BB20A-6641-DF48-825B-009EDF362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23886"/>
            <a:ext cx="9601200" cy="756501"/>
          </a:xfrm>
        </p:spPr>
        <p:txBody>
          <a:bodyPr/>
          <a:lstStyle/>
          <a:p>
            <a:pPr algn="ctr"/>
            <a:r>
              <a:rPr lang="en-US" b="1" dirty="0"/>
              <a:t>Example (contd…)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BBFF3D-44F9-AF4A-A176-2493F1145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9422" y="1291472"/>
            <a:ext cx="7565556" cy="536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521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7762B-51F7-5A45-92DD-FAD5C53BA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431277"/>
            <a:ext cx="9601200" cy="813062"/>
          </a:xfrm>
        </p:spPr>
        <p:txBody>
          <a:bodyPr/>
          <a:lstStyle/>
          <a:p>
            <a:pPr algn="ctr"/>
            <a:r>
              <a:rPr lang="en-US" b="1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C399FD-DD06-CA4F-A1B5-15765FDB82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98862"/>
            <a:ext cx="9601200" cy="4443953"/>
          </a:xfrm>
        </p:spPr>
        <p:txBody>
          <a:bodyPr/>
          <a:lstStyle/>
          <a:p>
            <a:r>
              <a:rPr lang="en-US" dirty="0"/>
              <a:t>For each point, you have to compute the distance between that point and all other points, which is O(n).</a:t>
            </a:r>
          </a:p>
          <a:p>
            <a:r>
              <a:rPr lang="en-US" dirty="0"/>
              <a:t>A </a:t>
            </a:r>
            <a:r>
              <a:rPr lang="en-US" dirty="0" err="1"/>
              <a:t>hashmap</a:t>
            </a:r>
            <a:r>
              <a:rPr lang="en-US" dirty="0"/>
              <a:t> can be maintained to check if the vertex has been visited or not and would consume a constant amount of time.</a:t>
            </a:r>
          </a:p>
          <a:p>
            <a:r>
              <a:rPr lang="en-US" dirty="0"/>
              <a:t>You have to compute this for n points, so for each point we get a factor of O(n). Thus for n points, the time complexity would be O(n</a:t>
            </a:r>
            <a:r>
              <a:rPr lang="en-US" baseline="30000" dirty="0"/>
              <a:t>2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996826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84721" y="264201"/>
            <a:ext cx="9601200" cy="1485900"/>
          </a:xfrm>
        </p:spPr>
        <p:txBody>
          <a:bodyPr/>
          <a:lstStyle/>
          <a:p>
            <a:pPr algn="ctr"/>
            <a:r>
              <a:rPr lang="en-US" altLang="zh-TW" b="1" dirty="0"/>
              <a:t>Implementation</a:t>
            </a:r>
            <a:endParaRPr lang="zh-TW" altLang="en-US" b="1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750101"/>
            <a:ext cx="10382250" cy="8914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 pitchFamily="34" charset="0"/>
              </a:rPr>
              <a:t>Screen 1: Home screen</a:t>
            </a:r>
            <a:endParaRPr lang="zh-TW" altLang="en-US" dirty="0">
              <a:cs typeface="Calibri" panose="020F0502020204030204" pitchFamily="34" charset="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039" y="1472408"/>
            <a:ext cx="6705319" cy="528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20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02892" y="264201"/>
            <a:ext cx="9601200" cy="1485900"/>
          </a:xfrm>
        </p:spPr>
        <p:txBody>
          <a:bodyPr/>
          <a:lstStyle/>
          <a:p>
            <a:pPr algn="ctr"/>
            <a:r>
              <a:rPr lang="en-US" altLang="zh-TW" b="1" dirty="0"/>
              <a:t>Implementation (contd…)</a:t>
            </a:r>
            <a:endParaRPr lang="zh-TW" altLang="en-US" b="1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038" y="1472408"/>
            <a:ext cx="6705319" cy="5283992"/>
          </a:xfrm>
          <a:prstGeom prst="rect">
            <a:avLst/>
          </a:prstGeom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371600" y="1750101"/>
            <a:ext cx="3797300" cy="213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cs typeface="Calibri" panose="020F0502020204030204" pitchFamily="34" charset="0"/>
              </a:rPr>
              <a:t>Screen 2: User selects an image on which he/she wants to apply the TSP Art algorithm</a:t>
            </a:r>
            <a:endParaRPr lang="zh-TW" altLang="en-US" sz="2800" dirty="0"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010864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130</TotalTime>
  <Words>476</Words>
  <Application>Microsoft Macintosh PowerPoint</Application>
  <PresentationFormat>Widescreen</PresentationFormat>
  <Paragraphs>63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微軟正黑體</vt:lpstr>
      <vt:lpstr>Arial</vt:lpstr>
      <vt:lpstr>Calibri</vt:lpstr>
      <vt:lpstr>Cambria</vt:lpstr>
      <vt:lpstr>Franklin Gothic Book</vt:lpstr>
      <vt:lpstr>Crop</vt:lpstr>
      <vt:lpstr>TSP Art</vt:lpstr>
      <vt:lpstr>Outline</vt:lpstr>
      <vt:lpstr>Traveling Salesman Problem</vt:lpstr>
      <vt:lpstr>Algorithm</vt:lpstr>
      <vt:lpstr>Example</vt:lpstr>
      <vt:lpstr>Example (contd…)</vt:lpstr>
      <vt:lpstr>Analysis</vt:lpstr>
      <vt:lpstr>Implementation</vt:lpstr>
      <vt:lpstr>Implementation (contd…)</vt:lpstr>
      <vt:lpstr>Implementation (contd…)</vt:lpstr>
      <vt:lpstr>Implementation (contd…)</vt:lpstr>
      <vt:lpstr>Implementation (contd…)</vt:lpstr>
      <vt:lpstr>Implementation (contd…)</vt:lpstr>
      <vt:lpstr>Implementation (contd…)</vt:lpstr>
      <vt:lpstr>Implementation (contd…)</vt:lpstr>
      <vt:lpstr>Project Stumbling blocks</vt:lpstr>
      <vt:lpstr>Data collection, Flow diagram</vt:lpstr>
      <vt:lpstr>Sample Findings</vt:lpstr>
      <vt:lpstr>Future Extensions</vt:lpstr>
      <vt:lpstr>Acknowledgements </vt:lpstr>
      <vt:lpstr>References</vt:lpstr>
      <vt:lpstr>TSP Art</vt:lpstr>
      <vt:lpstr>System Flow</vt:lpstr>
      <vt:lpstr>Thank You!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TSP Art</dc:title>
  <dc:creator>Yi-Hsiang Lo</dc:creator>
  <cp:lastModifiedBy>Microsoft Office User</cp:lastModifiedBy>
  <cp:revision>9</cp:revision>
  <dcterms:created xsi:type="dcterms:W3CDTF">2018-12-16T16:57:47Z</dcterms:created>
  <dcterms:modified xsi:type="dcterms:W3CDTF">2018-12-16T19:59:38Z</dcterms:modified>
</cp:coreProperties>
</file>

<file path=docProps/thumbnail.jpeg>
</file>